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2" r:id="rId3"/>
    <p:sldId id="257" r:id="rId4"/>
    <p:sldId id="274" r:id="rId5"/>
    <p:sldId id="258" r:id="rId6"/>
    <p:sldId id="275" r:id="rId7"/>
    <p:sldId id="276" r:id="rId8"/>
    <p:sldId id="264" r:id="rId9"/>
    <p:sldId id="265" r:id="rId10"/>
    <p:sldId id="266" r:id="rId11"/>
    <p:sldId id="277" r:id="rId12"/>
    <p:sldId id="267" r:id="rId13"/>
    <p:sldId id="278" r:id="rId14"/>
    <p:sldId id="279" r:id="rId15"/>
    <p:sldId id="280" r:id="rId16"/>
    <p:sldId id="268" r:id="rId17"/>
    <p:sldId id="269" r:id="rId18"/>
    <p:sldId id="260" r:id="rId19"/>
    <p:sldId id="259" r:id="rId20"/>
    <p:sldId id="261" r:id="rId21"/>
    <p:sldId id="273" r:id="rId22"/>
    <p:sldId id="263" r:id="rId23"/>
    <p:sldId id="27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18742E1-0F6F-44D6-ADB5-5B89A1E4D972}">
          <p14:sldIdLst>
            <p14:sldId id="256"/>
          </p14:sldIdLst>
        </p14:section>
        <p14:section name="Introduction" id="{01EF35C0-4F06-49FA-82AB-5DD5638A7149}">
          <p14:sldIdLst>
            <p14:sldId id="262"/>
            <p14:sldId id="257"/>
            <p14:sldId id="274"/>
            <p14:sldId id="258"/>
            <p14:sldId id="275"/>
            <p14:sldId id="276"/>
          </p14:sldIdLst>
        </p14:section>
        <p14:section name="Mirror Descent" id="{E9D6D25F-F83D-487B-AFFC-30BBE64E4A5C}">
          <p14:sldIdLst>
            <p14:sldId id="264"/>
            <p14:sldId id="265"/>
            <p14:sldId id="266"/>
            <p14:sldId id="277"/>
            <p14:sldId id="267"/>
            <p14:sldId id="278"/>
            <p14:sldId id="279"/>
            <p14:sldId id="280"/>
            <p14:sldId id="268"/>
          </p14:sldIdLst>
        </p14:section>
        <p14:section name="Conclusion" id="{ABC81A35-9A9D-4F39-BB35-DDA712207E5C}">
          <p14:sldIdLst>
            <p14:sldId id="269"/>
          </p14:sldIdLst>
        </p14:section>
        <p14:section name="References" id="{982CD1D1-3C94-4C3B-BB9E-E28353313BD9}">
          <p14:sldIdLst>
            <p14:sldId id="260"/>
            <p14:sldId id="259"/>
            <p14:sldId id="261"/>
            <p14:sldId id="273"/>
            <p14:sldId id="263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аня Меркулов" initials="ДМ" lastIdx="1" clrIdx="0">
    <p:extLst>
      <p:ext uri="{19B8F6BF-5375-455C-9EA6-DF929625EA0E}">
        <p15:presenceInfo xmlns:p15="http://schemas.microsoft.com/office/powerpoint/2012/main" userId="514385635b17093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85219" autoAdjust="0"/>
  </p:normalViewPr>
  <p:slideViewPr>
    <p:cSldViewPr snapToGrid="0">
      <p:cViewPr varScale="1">
        <p:scale>
          <a:sx n="112" d="100"/>
          <a:sy n="112" d="100"/>
        </p:scale>
        <p:origin x="114" y="2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636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E80A3-1B18-4532-9A2F-9DB3A3833BD4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8BC21F-C4AA-4564-AD54-7A0ABC2AD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83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duchi/projects/DuchiAgJoJo12.pdf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papers.nips.cc/paper/5843-accelerated-mirror-descent-in-continuous-and-discrete-time.pdf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BC21F-C4AA-4564-AD54-7A0ABC2AD2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1131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BC21F-C4AA-4564-AD54-7A0ABC2AD21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2089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BC21F-C4AA-4564-AD54-7A0ABC2AD21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250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Сюжеты:</a:t>
            </a:r>
          </a:p>
          <a:p>
            <a:r>
              <a:rPr lang="ru-RU" dirty="0"/>
              <a:t>Что такое </a:t>
            </a:r>
            <a:r>
              <a:rPr lang="en-US" dirty="0"/>
              <a:t>PGD, </a:t>
            </a:r>
            <a:r>
              <a:rPr lang="ru-RU" dirty="0"/>
              <a:t>скорости сходимости, постановки задач</a:t>
            </a:r>
            <a:br>
              <a:rPr lang="ru-RU" dirty="0"/>
            </a:br>
            <a:r>
              <a:rPr lang="ru-RU" dirty="0"/>
              <a:t>Обобщение на случай другого расстояния: </a:t>
            </a:r>
            <a:r>
              <a:rPr lang="en-US" dirty="0"/>
              <a:t>MD</a:t>
            </a:r>
            <a:br>
              <a:rPr lang="en-US" dirty="0"/>
            </a:br>
            <a:r>
              <a:rPr lang="en-US" dirty="0"/>
              <a:t>Natural Gradient</a:t>
            </a:r>
            <a:br>
              <a:rPr lang="en-US" dirty="0"/>
            </a:br>
            <a:r>
              <a:rPr lang="en-US" dirty="0"/>
              <a:t>MD = NG</a:t>
            </a:r>
          </a:p>
          <a:p>
            <a:r>
              <a:rPr lang="ru-RU" dirty="0"/>
              <a:t>Пример, когда </a:t>
            </a:r>
            <a:r>
              <a:rPr lang="en-US" dirty="0"/>
              <a:t>MD </a:t>
            </a:r>
            <a:r>
              <a:rPr lang="ru-RU" dirty="0"/>
              <a:t>должен работать лучше</a:t>
            </a:r>
            <a:br>
              <a:rPr lang="en-US" dirty="0"/>
            </a:br>
            <a:r>
              <a:rPr lang="ru-RU" dirty="0"/>
              <a:t>Обзор последних статей на тему</a:t>
            </a:r>
            <a:br>
              <a:rPr lang="en-US" dirty="0"/>
            </a:br>
            <a:r>
              <a:rPr lang="en-US" dirty="0"/>
              <a:t> * Linear Coupling</a:t>
            </a:r>
            <a:br>
              <a:rPr lang="en-US" dirty="0"/>
            </a:br>
            <a:r>
              <a:rPr lang="en-US" dirty="0"/>
              <a:t> * </a:t>
            </a:r>
            <a:r>
              <a:rPr lang="en-US" dirty="0">
                <a:hlinkClick r:id="rId3"/>
              </a:rPr>
              <a:t>https://web.stanford.edu/~jduchi/projects/DuchiAgJoJo12.pdf</a:t>
            </a:r>
            <a:endParaRPr lang="en-US" dirty="0"/>
          </a:p>
          <a:p>
            <a:r>
              <a:rPr lang="en-US" dirty="0"/>
              <a:t> * </a:t>
            </a:r>
            <a:r>
              <a:rPr lang="en-US" dirty="0">
                <a:hlinkClick r:id="rId4"/>
              </a:rPr>
              <a:t>http://papers.nips.cc/paper/5843-accelerated-mirror-descent-in-continuous-and-discrete-time.pdf</a:t>
            </a:r>
            <a:r>
              <a:rPr lang="en-US" dirty="0"/>
              <a:t> </a:t>
            </a:r>
            <a:br>
              <a:rPr lang="ru-RU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BC21F-C4AA-4564-AD54-7A0ABC2AD2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117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Вопрос о том, с чего начался этот доклад?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BC21F-C4AA-4564-AD54-7A0ABC2AD2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061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Стратегии выбора шага, практика!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BC21F-C4AA-4564-AD54-7A0ABC2AD2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48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Стратегии выбора шага, практика!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BC21F-C4AA-4564-AD54-7A0ABC2AD2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111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Стратегии выбора шага, практика!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BC21F-C4AA-4564-AD54-7A0ABC2AD2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078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BC21F-C4AA-4564-AD54-7A0ABC2AD2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384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BC21F-C4AA-4564-AD54-7A0ABC2AD2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40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96F98-7802-4506-8044-CE2A13BA8E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149BA4-CB2D-4AAF-8C85-B2FAA2A3DA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66C49-E1AE-4128-B062-634EE8C77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2A4C5-AF1E-480C-8A36-10A6D5DBD2EC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0E89A-EDB4-4087-B840-C7F047AAD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56086-63E0-4DCC-9DDE-1A6B466CE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F79AC-C23D-4E1F-A101-6733553EF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8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D16F-87E3-4C5F-9749-758BD540B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CC5325-EEF9-43E0-B7C7-A2837DE14B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32D01-1AFF-4872-AAB1-2D6F8DB8F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2A4C5-AF1E-480C-8A36-10A6D5DBD2EC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89636-3409-4696-978A-9A0F78A5C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4E239-05F2-469B-AA54-054C580F7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F79AC-C23D-4E1F-A101-6733553EF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176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B14CF5-B181-404B-B8B6-1814405D80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63396-A52A-46D3-B6FC-DD21466A94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576A8-DC9E-4184-B8DF-92872C85B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2A4C5-AF1E-480C-8A36-10A6D5DBD2EC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E4A74-A9E9-4C91-B5E6-5207DFBE1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95F1D-6922-4325-BE5C-2A3558A37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F79AC-C23D-4E1F-A101-6733553EF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015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EE379-3CEA-4105-A476-37A085698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429000"/>
            <a:ext cx="10515600" cy="2198688"/>
          </a:xfrm>
        </p:spPr>
        <p:txBody>
          <a:bodyPr>
            <a:noAutofit/>
          </a:bodyPr>
          <a:lstStyle>
            <a:lvl1pPr>
              <a:defRPr sz="9600"/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5117468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2EF35-886A-4006-836E-4C2CC00C2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D873B-09F2-42A8-BEF4-9518E2A4D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B0DE2-7BD3-4E9B-917C-B0D39CDE2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2A4C5-AF1E-480C-8A36-10A6D5DBD2EC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554B2-39AC-4A6E-AD90-54A8C726B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71651-533B-4715-A43E-0750AAF23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F79AC-C23D-4E1F-A101-6733553EF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223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120E9-6186-4B87-B073-AEC679C5F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B34CFC-C076-45E4-9038-E561B3EF8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6D26A-4A94-48C0-8E79-E19FAD916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2A4C5-AF1E-480C-8A36-10A6D5DBD2EC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AEA99-C573-4043-AD13-A928CF1D5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A8F53-964B-49BF-A774-69D4AAFD5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F79AC-C23D-4E1F-A101-6733553EF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089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06B50-9064-4098-A137-8FFB30518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FDFDC-C0EE-45A1-BACE-10F19FE9AD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F8A479-CF5F-46EC-935E-30D0CBD618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72F38-2A25-4090-94AD-70EF013C4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2A4C5-AF1E-480C-8A36-10A6D5DBD2EC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87BC91-BC8D-4C90-9099-F1F275BB5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ABDEE4-5A41-4891-93F3-0DCD3F755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F79AC-C23D-4E1F-A101-6733553EF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06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974FC-4CBE-489A-BDD2-3A93F67B5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8D8C6-25D7-45DB-9DD1-E1D28B152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887800-67FC-4EFB-92AD-6551EA0DF1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900031-9079-4B23-900F-1BD1EE669F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D73B7E-310B-4286-B55D-8A60841669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096553-D40B-49DE-8907-BADB77E17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2A4C5-AF1E-480C-8A36-10A6D5DBD2EC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3A5121-B69A-450E-8E6E-ACA279935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06E645-0602-495F-8D84-6C4DF2B76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F79AC-C23D-4E1F-A101-6733553EF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486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20ADF-42BF-4A28-8E04-3EC1EE50E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7E9428-ECFC-4CC8-ACD0-070FDAD07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2A4C5-AF1E-480C-8A36-10A6D5DBD2EC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730AE6-15BA-41A5-8845-8C0D9F92B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7969B1-F88C-4E59-AF70-2405C0F8B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F79AC-C23D-4E1F-A101-6733553EF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900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5FCE7A-78F3-45D1-B777-20F6704A9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2A4C5-AF1E-480C-8A36-10A6D5DBD2EC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91B10C-E5B1-478F-8284-B33E439C3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4BA35A-FB38-4C90-B608-8CCC54F13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F79AC-C23D-4E1F-A101-6733553EF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52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5258-A6E4-4F9E-B867-6FA0A4212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241DA-F221-4301-B072-BDAAD7F6A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A1D2A3-38FC-4AE3-A85D-148C562176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7C1FBE-8E66-4B3B-9D23-8716EC235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2A4C5-AF1E-480C-8A36-10A6D5DBD2EC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AA7C4C-B94D-4546-8EC7-84F9E2167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E6873-569D-4316-B613-8C0405D2A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F79AC-C23D-4E1F-A101-6733553EF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946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017E3-8BDF-4358-8AD3-AAFD0A809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426ACE-B29F-4431-B9CB-44819D70DC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BD2A8E-B5CE-4F21-A51A-E5450CDEDE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CFABC2-F809-464E-B44D-533820B30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2A4C5-AF1E-480C-8A36-10A6D5DBD2EC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FBA7F2-7FD6-4BDE-A938-3240FCCEE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13FB57-2207-4065-A7DF-F3972A82F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F79AC-C23D-4E1F-A101-6733553EF4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999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D0528E-74FB-4F3C-8735-5D257E1E7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25EEA3-E9D7-4B6C-B1A6-D92F6BE07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4199C-0EF1-4578-A298-ADDF8B5D39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alatino Linotype" panose="02040502050505030304" pitchFamily="18" charset="0"/>
              </a:defRPr>
            </a:lvl1pPr>
          </a:lstStyle>
          <a:p>
            <a:fld id="{6A22A4C5-AF1E-480C-8A36-10A6D5DBD2EC}" type="datetimeFigureOut">
              <a:rPr lang="en-US" smtClean="0"/>
              <a:pPr/>
              <a:t>4/3/2019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4F40D-E1C7-4497-A6E6-D99C8D6193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alatino Linotype" panose="0204050205050503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4B06B-32D4-416A-942B-F61F9A8440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F79AC-C23D-4E1F-A101-6733553EF4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285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alatino Linotype" panose="02040502050505030304" pitchFamily="18" charset="0"/>
          <a:ea typeface="Palatino Linotype" panose="02040502050505030304" pitchFamily="18" charset="0"/>
          <a:cs typeface="Palatino Linotype" panose="0204050205050503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uthors.library.caltech.edu/9428/1/DHIsiamjmaa07.pdf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kutta.com/blog/research/2019/02/27/cheatsheet-nonsmooth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ianacai.com/blog/2018/02/16/natural-gradients-mirror-descent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.cmu.edu/~ryantibs/convexopt-S15/lectures/24-prox-newton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slide" Target="slide17.xml"/><Relationship Id="rId3" Type="http://schemas.openxmlformats.org/officeDocument/2006/relationships/image" Target="../media/image57.png"/><Relationship Id="rId7" Type="http://schemas.openxmlformats.org/officeDocument/2006/relationships/slide" Target="slide18.xml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11" Type="http://schemas.openxmlformats.org/officeDocument/2006/relationships/image" Target="../media/image370.png"/><Relationship Id="rId5" Type="http://schemas.openxmlformats.org/officeDocument/2006/relationships/image" Target="../media/image57.png"/><Relationship Id="rId10" Type="http://schemas.openxmlformats.org/officeDocument/2006/relationships/slide" Target="slide8.xml"/><Relationship Id="rId4" Type="http://schemas.openxmlformats.org/officeDocument/2006/relationships/slide" Target="slide2.xml"/><Relationship Id="rId9" Type="http://schemas.openxmlformats.org/officeDocument/2006/relationships/image" Target="../media/image59.png"/><Relationship Id="rId14" Type="http://schemas.openxmlformats.org/officeDocument/2006/relationships/image" Target="../media/image50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705.08292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DCD41-765A-45A2-A96C-8E5801C91D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Mirror Descent: from theory to practice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DAB9B8-9FA0-4DF2-A100-B2E08C45EF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Danya Merkulov</a:t>
            </a:r>
          </a:p>
        </p:txBody>
      </p:sp>
    </p:spTree>
    <p:extLst>
      <p:ext uri="{BB962C8B-B14F-4D97-AF65-F5344CB8AC3E}">
        <p14:creationId xmlns:p14="http://schemas.microsoft.com/office/powerpoint/2010/main" val="3058431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97FC99-C197-43D4-904F-BBC0FA3F4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Mirror Descent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59C1B4-B6E7-495B-8F76-6EFC2350B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http://opt.mipt.ru/lectures/files/bregman.png">
            <a:extLst>
              <a:ext uri="{FF2B5EF4-FFF2-40B4-BE49-F238E27FC236}">
                <a16:creationId xmlns:a16="http://schemas.microsoft.com/office/drawing/2014/main" id="{2333C2D5-946B-4CF8-8F85-828419E17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02" y="1455737"/>
            <a:ext cx="8954912" cy="503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267551-AFE1-46A7-A35D-D46363493D50}"/>
              </a:ext>
            </a:extLst>
          </p:cNvPr>
          <p:cNvSpPr/>
          <p:nvPr/>
        </p:nvSpPr>
        <p:spPr>
          <a:xfrm>
            <a:off x="10949779" y="6308209"/>
            <a:ext cx="808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source</a:t>
            </a:r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CFA4F56-F9C9-4334-9F1C-79BAA1811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45" y="3470880"/>
            <a:ext cx="3728766" cy="1006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532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97FC99-C197-43D4-904F-BBC0FA3F4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Mirror Descent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672727-26AD-4CEC-9D63-C97E41B5F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04733"/>
            <a:ext cx="5257800" cy="27881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One more interpretation: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1.</a:t>
            </a:r>
          </a:p>
          <a:p>
            <a:pPr marL="0" indent="0">
              <a:buNone/>
            </a:pPr>
            <a:r>
              <a:rPr lang="en-US" dirty="0"/>
              <a:t>2.</a:t>
            </a:r>
          </a:p>
          <a:p>
            <a:pPr marL="0" indent="0">
              <a:buNone/>
            </a:pPr>
            <a:r>
              <a:rPr lang="en-US" dirty="0"/>
              <a:t>3.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EB25B1F-B531-48E2-B4F3-0DBF1E9B7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194" y="1396313"/>
            <a:ext cx="29337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5A1F782F-2BC6-4CE3-B730-07B31C765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394" y="2666332"/>
            <a:ext cx="1371600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http://opt.mipt.ru/lectures/files/MD.png">
            <a:extLst>
              <a:ext uri="{FF2B5EF4-FFF2-40B4-BE49-F238E27FC236}">
                <a16:creationId xmlns:a16="http://schemas.microsoft.com/office/drawing/2014/main" id="{D72D2CD0-2152-4D14-A48F-D8B554B25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994" y="3444246"/>
            <a:ext cx="6756006" cy="380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848818D-22C9-4ABE-A771-955E71BDE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460" y="5164792"/>
            <a:ext cx="3124200" cy="33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759DC8D9-5CB4-4D0B-9493-9C149FBFD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460" y="5680273"/>
            <a:ext cx="36957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B49A631-32EF-481F-B35A-C2F5F3464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460" y="4652584"/>
            <a:ext cx="1663700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A2F1B05B-C939-4CCB-8115-CDF856D25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344" y="2640932"/>
            <a:ext cx="16891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7045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97FC99-C197-43D4-904F-BBC0FA3F4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Supremacy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ACC249-C29B-46FD-B7A1-8B64A2BF0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Consider a simple problem, where MD could outperform GD: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Choose the primal norm:          , corresponding dual norm:</a:t>
            </a:r>
          </a:p>
        </p:txBody>
      </p:sp>
      <p:pic>
        <p:nvPicPr>
          <p:cNvPr id="2049" name="Picture 1">
            <a:extLst>
              <a:ext uri="{FF2B5EF4-FFF2-40B4-BE49-F238E27FC236}">
                <a16:creationId xmlns:a16="http://schemas.microsoft.com/office/drawing/2014/main" id="{79C08FDE-5389-40F8-AF46-C109AF623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26383"/>
            <a:ext cx="4787900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FE57144-B018-4FDD-8465-9647EE842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2526383"/>
            <a:ext cx="11049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A034AE0-5C3C-481D-89EB-FF4A3F12C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58" y="5201245"/>
            <a:ext cx="6388100" cy="33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CD21B474-3262-4C1A-82BA-FF9543A5F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743" y="3809873"/>
            <a:ext cx="609600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BDD6135-BD13-45E8-81B0-B11901DC1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735" y="3809873"/>
            <a:ext cx="749300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666BCB2-F00E-4EAB-AD95-00F75D4F6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58" y="4312245"/>
            <a:ext cx="4076700" cy="88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6430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97FC99-C197-43D4-904F-BBC0FA3F4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Supremacy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ACC249-C29B-46FD-B7A1-8B64A2BF0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1456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Let                              , then 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7BE2B1E-4227-461C-A84C-C2D66A247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264" y="1894787"/>
            <a:ext cx="2311400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DBD63B7B-6A63-4873-A080-CDC40ED8E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889" y="1818587"/>
            <a:ext cx="339090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C8814CA-B437-45A7-A5F4-9891A92D1A77}"/>
              </a:ext>
            </a:extLst>
          </p:cNvPr>
          <p:cNvSpPr txBox="1">
            <a:spLocks/>
          </p:cNvSpPr>
          <p:nvPr/>
        </p:nvSpPr>
        <p:spPr>
          <a:xfrm>
            <a:off x="838200" y="2347223"/>
            <a:ext cx="5181600" cy="4145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GD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 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0161F909-9892-4CA6-895E-D9BDF862ED33}"/>
              </a:ext>
            </a:extLst>
          </p:cNvPr>
          <p:cNvSpPr txBox="1">
            <a:spLocks/>
          </p:cNvSpPr>
          <p:nvPr/>
        </p:nvSpPr>
        <p:spPr>
          <a:xfrm>
            <a:off x="6172200" y="2347224"/>
            <a:ext cx="5181600" cy="41456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MD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A56D14DD-9A17-4512-AA1A-680832769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850" y="2903188"/>
            <a:ext cx="2324100" cy="73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1743CAC-5753-47A1-A433-FB5AD5998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4086826"/>
            <a:ext cx="51308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9393BB98-A95F-42B2-814B-6E87E110A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882" y="4125314"/>
            <a:ext cx="5600700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92F18D1-9C6D-4740-A184-F74B92A7E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4736324"/>
            <a:ext cx="7874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FC68C52A-07D0-4133-BF02-C690DB86B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338" y="5011020"/>
            <a:ext cx="1320800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11CA099-7C0F-40CB-87D4-438C795AA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50" y="5654926"/>
            <a:ext cx="28321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B0025B97-E10C-41B4-9297-6EF3A3671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0" y="5604126"/>
            <a:ext cx="36830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95A97D2-7030-40FE-A88C-C3D002DC2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300" y="2730101"/>
            <a:ext cx="30734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4639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97FC99-C197-43D4-904F-BBC0FA3F4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Supremacy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ACC249-C29B-46FD-B7A1-8B64A2BF0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1456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internet says:</a:t>
            </a:r>
          </a:p>
        </p:txBody>
      </p:sp>
      <p:pic>
        <p:nvPicPr>
          <p:cNvPr id="2050" name="Picture 2" descr="http://www.pokutta.com/blog/assets/md/MD-arranged.png">
            <a:extLst>
              <a:ext uri="{FF2B5EF4-FFF2-40B4-BE49-F238E27FC236}">
                <a16:creationId xmlns:a16="http://schemas.microsoft.com/office/drawing/2014/main" id="{FB63ED24-CF8C-4FEB-976A-0AA4743DE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420" y="2475123"/>
            <a:ext cx="9583160" cy="366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101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97FC99-C197-43D4-904F-BBC0FA3F4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Supremacy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ACC249-C29B-46FD-B7A1-8B64A2BF0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1456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My experiments: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B1449E-1CF3-4A75-B835-6A7F6D647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20" y="2534620"/>
            <a:ext cx="4000628" cy="29305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CD4B7E-342A-4DA8-A0DE-27844FC45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848" y="2550669"/>
            <a:ext cx="3950755" cy="29305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64156A-BD13-44C1-AD8F-ECEFA285F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0154" y="2503769"/>
            <a:ext cx="3950755" cy="29614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452FBC-5C68-49CC-A94E-9D40CA0402C5}"/>
              </a:ext>
            </a:extLst>
          </p:cNvPr>
          <p:cNvSpPr txBox="1"/>
          <p:nvPr/>
        </p:nvSpPr>
        <p:spPr>
          <a:xfrm>
            <a:off x="1690240" y="5505743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Palatino Linotype" panose="02040502050505030304" pitchFamily="18" charset="0"/>
              </a:rPr>
              <a:t>N = 300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6FE162-06B8-4BEC-9C66-BE1790176D92}"/>
              </a:ext>
            </a:extLst>
          </p:cNvPr>
          <p:cNvSpPr txBox="1"/>
          <p:nvPr/>
        </p:nvSpPr>
        <p:spPr>
          <a:xfrm>
            <a:off x="5704706" y="5509292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Palatino Linotype" panose="02040502050505030304" pitchFamily="18" charset="0"/>
              </a:rPr>
              <a:t>N = 500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12E43F-5576-422F-8B7D-8B7BB3D97A04}"/>
              </a:ext>
            </a:extLst>
          </p:cNvPr>
          <p:cNvSpPr txBox="1"/>
          <p:nvPr/>
        </p:nvSpPr>
        <p:spPr>
          <a:xfrm>
            <a:off x="9694237" y="5505743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Palatino Linotype" panose="02040502050505030304" pitchFamily="18" charset="0"/>
              </a:rPr>
              <a:t>N = 1000</a:t>
            </a:r>
          </a:p>
        </p:txBody>
      </p:sp>
    </p:spTree>
    <p:extLst>
      <p:ext uri="{BB962C8B-B14F-4D97-AF65-F5344CB8AC3E}">
        <p14:creationId xmlns:p14="http://schemas.microsoft.com/office/powerpoint/2010/main" val="2339858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97FC99-C197-43D4-904F-BBC0FA3F4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Around local metric estimation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ACC249-C29B-46FD-B7A1-8B64A2BF0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Projected </a:t>
            </a:r>
            <a:r>
              <a:rPr lang="en-US" dirty="0" err="1"/>
              <a:t>subgradient</a:t>
            </a:r>
            <a:r>
              <a:rPr lang="en-US" dirty="0"/>
              <a:t> descent</a:t>
            </a:r>
          </a:p>
          <a:p>
            <a:r>
              <a:rPr lang="en-US" dirty="0"/>
              <a:t>(Quasi)Newton methods</a:t>
            </a:r>
          </a:p>
          <a:p>
            <a:r>
              <a:rPr lang="en-US" dirty="0"/>
              <a:t>Mirror Descent</a:t>
            </a:r>
          </a:p>
          <a:p>
            <a:r>
              <a:rPr lang="en-US" dirty="0"/>
              <a:t>Natural Gradient</a:t>
            </a:r>
          </a:p>
          <a:p>
            <a:r>
              <a:rPr lang="en-US" dirty="0"/>
              <a:t>Fashionable DL methods: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ECC45D-5E66-4818-AF72-08D72C97C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981" y="4251768"/>
            <a:ext cx="8946037" cy="5494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4878B4-23DA-4186-9ABF-2B60BF179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961" y="4902451"/>
            <a:ext cx="5700076" cy="1746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398A20-92F5-44A0-9765-1885FC303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6037" y="5228404"/>
            <a:ext cx="2919820" cy="97644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DD43CBC-27EB-42F6-99AB-4436BEC3E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062" y="1825625"/>
            <a:ext cx="4624568" cy="40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A161BB3-83DE-4ED1-9B5E-D8BE867CB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406" y="2345056"/>
            <a:ext cx="5129341" cy="424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5D7E457-E8B2-47AB-9965-0E9E8EECE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801" y="2978268"/>
            <a:ext cx="4110217" cy="316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D73D911-A043-49B3-80DC-71589BF7B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626" y="3403597"/>
            <a:ext cx="4876822" cy="380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766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F5909E-0F0F-4450-A71A-25C025720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26479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2F588-A632-486E-9558-6373AE083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98056"/>
            <a:ext cx="10515600" cy="2198688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753230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8DA2F-FDB1-46E0-BAC3-0B5D9C037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EC1A3-AC7D-4E3F-AE04-A132FAC03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FR" dirty="0"/>
              <a:t>Cauchy, A., 1847. Méthode générale pour la résolution des </a:t>
            </a:r>
            <a:r>
              <a:rPr lang="fr-FR" dirty="0" err="1"/>
              <a:t>systemes</a:t>
            </a:r>
            <a:r>
              <a:rPr lang="fr-FR" dirty="0"/>
              <a:t> d’équations simultanées. </a:t>
            </a:r>
            <a:r>
              <a:rPr lang="fr-FR" i="1" dirty="0" err="1"/>
              <a:t>Comp</a:t>
            </a:r>
            <a:r>
              <a:rPr lang="fr-FR" i="1" dirty="0"/>
              <a:t>. Rend. </a:t>
            </a:r>
            <a:r>
              <a:rPr lang="fr-FR" i="1" dirty="0" err="1"/>
              <a:t>Sci</a:t>
            </a:r>
            <a:r>
              <a:rPr lang="fr-FR" i="1" dirty="0"/>
              <a:t>. Paris</a:t>
            </a:r>
            <a:r>
              <a:rPr lang="fr-FR" dirty="0"/>
              <a:t>, </a:t>
            </a:r>
            <a:r>
              <a:rPr lang="fr-FR" i="1" dirty="0"/>
              <a:t>25</a:t>
            </a:r>
            <a:r>
              <a:rPr lang="fr-FR" dirty="0"/>
              <a:t>(1847), pp.536-538.</a:t>
            </a:r>
          </a:p>
          <a:p>
            <a:r>
              <a:rPr lang="en-US" dirty="0"/>
              <a:t>A. </a:t>
            </a:r>
            <a:r>
              <a:rPr lang="en-US" dirty="0" err="1"/>
              <a:t>Nemirovksi</a:t>
            </a:r>
            <a:r>
              <a:rPr lang="en-US" dirty="0"/>
              <a:t> and D. </a:t>
            </a:r>
            <a:r>
              <a:rPr lang="en-US" dirty="0" err="1"/>
              <a:t>Yudin</a:t>
            </a:r>
            <a:r>
              <a:rPr lang="en-US" dirty="0"/>
              <a:t>. Problem Complexity and Method Efficiency in Optimization. John Wiley Press, 1983.</a:t>
            </a:r>
          </a:p>
          <a:p>
            <a:r>
              <a:rPr lang="en-US" dirty="0"/>
              <a:t>Amari, S.I., 1998. Natural gradient works efficiently in learning. </a:t>
            </a:r>
            <a:r>
              <a:rPr lang="en-US" i="1" dirty="0"/>
              <a:t>Neural computation</a:t>
            </a:r>
            <a:r>
              <a:rPr lang="en-US" dirty="0"/>
              <a:t>, </a:t>
            </a:r>
            <a:r>
              <a:rPr lang="en-US" i="1" dirty="0"/>
              <a:t>10</a:t>
            </a:r>
            <a:r>
              <a:rPr lang="en-US" dirty="0"/>
              <a:t>(2), pp.251-276.</a:t>
            </a:r>
          </a:p>
          <a:p>
            <a:r>
              <a:rPr lang="en-US" dirty="0">
                <a:hlinkClick r:id="rId3"/>
              </a:rPr>
              <a:t>http://www.pokutta.com/blog/research/2019/02/27/cheatsheet-nonsmooth.html</a:t>
            </a:r>
            <a:endParaRPr lang="en-US" dirty="0"/>
          </a:p>
          <a:p>
            <a:r>
              <a:rPr lang="en-US" dirty="0">
                <a:hlinkClick r:id="rId4"/>
              </a:rPr>
              <a:t>http://www.dianacai.com/blog/2018/02/16/natural-gradients-mirror-descent/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233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85A0F-76DF-4F86-AAFA-ECF0CD3A0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962228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8DA2F-FDB1-46E0-BAC3-0B5D9C037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EC1A3-AC7D-4E3F-AE04-A132FAC03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http://www.stat.cmu.edu/~ryantibs/convexopt-S15/lectures/24-prox-newton.pdf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508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20B39-E62B-4972-9738-A9EB1A1F9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SGDR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A2AA5-2627-43AB-B389-6747A7430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https://arxiv.org/abs/1608.03983</a:t>
            </a:r>
          </a:p>
        </p:txBody>
      </p:sp>
    </p:spTree>
    <p:extLst>
      <p:ext uri="{BB962C8B-B14F-4D97-AF65-F5344CB8AC3E}">
        <p14:creationId xmlns:p14="http://schemas.microsoft.com/office/powerpoint/2010/main" val="932275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" name="Section Zoom 2">
                <a:extLst>
                  <a:ext uri="{FF2B5EF4-FFF2-40B4-BE49-F238E27FC236}">
                    <a16:creationId xmlns:a16="http://schemas.microsoft.com/office/drawing/2014/main" id="{8FEB4C5D-A78E-45D6-842C-AE42AE799C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72425132"/>
                  </p:ext>
                </p:extLst>
              </p:nvPr>
            </p:nvGraphicFramePr>
            <p:xfrm>
              <a:off x="1600200" y="161290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01EF35C0-4F06-49FA-82AB-5DD5638A7149}">
                    <psez:zmPr id="{0060B349-0E37-4C9A-9CFA-1F7CBB211356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" name="Section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8FEB4C5D-A78E-45D6-842C-AE42AE799C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00200" y="16129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" name="Section Zoom 4">
                <a:extLst>
                  <a:ext uri="{FF2B5EF4-FFF2-40B4-BE49-F238E27FC236}">
                    <a16:creationId xmlns:a16="http://schemas.microsoft.com/office/drawing/2014/main" id="{E0A508D0-7152-4AF6-BAB5-1BBA25C7DD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86862743"/>
                  </p:ext>
                </p:extLst>
              </p:nvPr>
            </p:nvGraphicFramePr>
            <p:xfrm>
              <a:off x="7540978" y="396875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982CD1D1-3C94-4C3B-BB9E-E28353313BD9}">
                    <psez:zmPr id="{CF746C0D-DDB1-444C-AA22-9BB6CC75E9D3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" name="Section Zoom 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E0A508D0-7152-4AF6-BAB5-1BBA25C7DD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40978" y="39687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5B7A85FA-E0EC-493A-9992-62DA491A8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22EA3207-0B0B-4893-96E9-A5AED2A4F9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00038875"/>
                  </p:ext>
                </p:extLst>
              </p:nvPr>
            </p:nvGraphicFramePr>
            <p:xfrm>
              <a:off x="7540978" y="161290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E9D6D25F-F83D-487B-AFFC-30BBE64E4A5C}">
                    <psez:zmPr id="{259B42F5-D203-420B-9B61-07F6F35ABE28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22EA3207-0B0B-4893-96E9-A5AED2A4F9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40978" y="16129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A45C7792-2278-481A-99B6-1674D9E471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15960361"/>
                  </p:ext>
                </p:extLst>
              </p:nvPr>
            </p:nvGraphicFramePr>
            <p:xfrm>
              <a:off x="1600200" y="396875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ABC81A35-9A9D-4F39-BB35-DDA712207E5C}">
                    <psez:zmPr id="{7CCEA797-7B4E-4C69-98E3-7746DF2C1856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Section Zoom 7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A45C7792-2278-481A-99B6-1674D9E471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600200" y="39687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7891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C6F6C0-E929-469D-A9B7-28147C84F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Adam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5AC7F8-D802-43A2-B015-2734F0BB9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https://arxiv.org/pdf/1705.08292.pdf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195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3CB93-D781-4AD3-B09E-A4BAA9056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vs Practice in 1st order stochastic optimization in NN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958D45-3E91-43B4-B052-44E60EC5C9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Theory</a:t>
            </a:r>
          </a:p>
          <a:p>
            <a:r>
              <a:rPr lang="en-US" dirty="0"/>
              <a:t>Optimal 1</a:t>
            </a:r>
            <a:r>
              <a:rPr lang="en-US" baseline="30000" dirty="0"/>
              <a:t>st</a:t>
            </a:r>
            <a:r>
              <a:rPr lang="en-US" dirty="0"/>
              <a:t> order algorithm – mirror descent with rates:</a:t>
            </a:r>
          </a:p>
          <a:p>
            <a:endParaRPr lang="en-US" dirty="0"/>
          </a:p>
          <a:p>
            <a:r>
              <a:rPr lang="en-US" dirty="0"/>
              <a:t>Non – smooth</a:t>
            </a:r>
          </a:p>
          <a:p>
            <a:endParaRPr lang="en-US" dirty="0"/>
          </a:p>
          <a:p>
            <a:r>
              <a:rPr lang="en-US" dirty="0"/>
              <a:t>Smooth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306DDF-C2F7-4432-8662-0B7D80108C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Practice</a:t>
            </a:r>
          </a:p>
          <a:p>
            <a:endParaRPr lang="en-US" dirty="0"/>
          </a:p>
          <a:p>
            <a:r>
              <a:rPr lang="en-US" dirty="0"/>
              <a:t>Non smooth (even non convex), but usually</a:t>
            </a:r>
          </a:p>
          <a:p>
            <a:r>
              <a:rPr lang="en-US" dirty="0"/>
              <a:t>Various variants of SGD are used (</a:t>
            </a:r>
            <a:r>
              <a:rPr lang="en-US" dirty="0" err="1"/>
              <a:t>Adagrad</a:t>
            </a:r>
            <a:r>
              <a:rPr lang="en-US" dirty="0"/>
              <a:t>, Adam, </a:t>
            </a:r>
            <a:r>
              <a:rPr lang="en-US" dirty="0" err="1"/>
              <a:t>RMSProp</a:t>
            </a:r>
            <a:r>
              <a:rPr lang="en-US" dirty="0"/>
              <a:t>, etc.)</a:t>
            </a:r>
          </a:p>
          <a:p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CBE4456-DE60-4691-ABDC-3BFFBE826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583288"/>
            <a:ext cx="1270000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0A4812F-D850-41C6-AD94-AD716D930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0" y="4636101"/>
            <a:ext cx="1041400" cy="66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702BB4-573F-4078-AC22-19059477B2A7}"/>
              </a:ext>
            </a:extLst>
          </p:cNvPr>
          <p:cNvSpPr txBox="1"/>
          <p:nvPr/>
        </p:nvSpPr>
        <p:spPr>
          <a:xfrm>
            <a:off x="838200" y="5499839"/>
            <a:ext cx="111347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Palatino Linotype" panose="02040502050505030304" pitchFamily="18" charset="0"/>
              </a:rPr>
              <a:t>Why don’t we use an optimal algorithm (MD) for optimization in NN training?</a:t>
            </a:r>
          </a:p>
        </p:txBody>
      </p:sp>
    </p:spTree>
    <p:extLst>
      <p:ext uri="{BB962C8B-B14F-4D97-AF65-F5344CB8AC3E}">
        <p14:creationId xmlns:p14="http://schemas.microsoft.com/office/powerpoint/2010/main" val="1621165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3CB93-D781-4AD3-B09E-A4BAA9056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algorithm?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958D45-3E91-43B4-B052-44E60EC5C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13757" cy="4351338"/>
          </a:xfrm>
        </p:spPr>
        <p:txBody>
          <a:bodyPr/>
          <a:lstStyle/>
          <a:p>
            <a:r>
              <a:rPr lang="en-US" dirty="0"/>
              <a:t>Means, that upper bounds for this algorithm meets lower bounds for this class of problems (convex, non-smooth optimization in our case)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Projected </a:t>
            </a:r>
            <a:r>
              <a:rPr lang="en-US" dirty="0" err="1"/>
              <a:t>Subgradient</a:t>
            </a:r>
            <a:r>
              <a:rPr lang="en-US" dirty="0"/>
              <a:t> Descent                           Mirror Descent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925AC0-5956-4179-ADEA-9747F4F4D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202" y="2678548"/>
            <a:ext cx="5771596" cy="229173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2C7681A-0647-4E23-A512-C6A816496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352" y="5905587"/>
            <a:ext cx="26797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9B61864C-3D64-459F-BC6E-358EBAEB3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182" y="5716459"/>
            <a:ext cx="29337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5561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C607A-DF12-4B46-A372-70B683CF6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(Projected) (Sub)gradient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16D97-82F3-49C3-9F4A-058ECD829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87667"/>
            <a:ext cx="10515600" cy="61715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Bounds are usually obtained in a following way: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DFC9040-D3E2-49F1-BAF0-2F8DF332C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145" y="2419519"/>
            <a:ext cx="11049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6AA4A0B6-4AD4-4B9F-8C12-B80B0F8C3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995" y="1690688"/>
            <a:ext cx="1219200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C52B91B-0DFC-41D0-987A-4A65E6768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738" y="1817688"/>
            <a:ext cx="23622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EE5D0FF5-1C61-4D2F-B4BA-D20210D1A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738" y="2422975"/>
            <a:ext cx="3124200" cy="33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41503D6-B3DF-4904-978D-D29C9B9B6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184" y="4342915"/>
            <a:ext cx="715010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57F6B26-AD40-4477-9984-5272FF514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879" y="5482705"/>
            <a:ext cx="7188200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0C77BA-4B98-4536-AB1A-54A2E064C3F4}"/>
              </a:ext>
            </a:extLst>
          </p:cNvPr>
          <p:cNvSpPr txBox="1"/>
          <p:nvPr/>
        </p:nvSpPr>
        <p:spPr>
          <a:xfrm>
            <a:off x="9079938" y="1778099"/>
            <a:ext cx="1923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Palatino Linotype" panose="02040502050505030304" pitchFamily="18" charset="0"/>
              </a:rPr>
              <a:t>(Sub)gradient descent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1EE559-76F0-4642-884C-A0328E7F4B1A}"/>
              </a:ext>
            </a:extLst>
          </p:cNvPr>
          <p:cNvSpPr txBox="1"/>
          <p:nvPr/>
        </p:nvSpPr>
        <p:spPr>
          <a:xfrm>
            <a:off x="9079937" y="2434186"/>
            <a:ext cx="2571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Palatino Linotype" panose="02040502050505030304" pitchFamily="18" charset="0"/>
              </a:rPr>
              <a:t>Projected </a:t>
            </a:r>
            <a:r>
              <a:rPr lang="en-US" sz="1400" dirty="0" err="1">
                <a:latin typeface="Palatino Linotype" panose="02040502050505030304" pitchFamily="18" charset="0"/>
              </a:rPr>
              <a:t>subgradient</a:t>
            </a:r>
            <a:r>
              <a:rPr lang="en-US" sz="1400" dirty="0">
                <a:latin typeface="Palatino Linotype" panose="02040502050505030304" pitchFamily="18" charset="0"/>
              </a:rPr>
              <a:t> descent</a:t>
            </a:r>
          </a:p>
        </p:txBody>
      </p:sp>
    </p:spTree>
    <p:extLst>
      <p:ext uri="{BB962C8B-B14F-4D97-AF65-F5344CB8AC3E}">
        <p14:creationId xmlns:p14="http://schemas.microsoft.com/office/powerpoint/2010/main" val="112900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C607A-DF12-4B46-A372-70B683CF6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(Projected) (Sub)gradient Descent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7D87E0D-B79F-4834-BCDE-43863756C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969" y="4270517"/>
            <a:ext cx="5132639" cy="2244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EC1B8D21-71B8-4D61-BF71-53E1F355D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643" y="1645123"/>
            <a:ext cx="5627290" cy="2400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97A8EE-B69C-4F58-BAD7-02CE26346ABD}"/>
              </a:ext>
            </a:extLst>
          </p:cNvPr>
          <p:cNvSpPr txBox="1"/>
          <p:nvPr/>
        </p:nvSpPr>
        <p:spPr>
          <a:xfrm>
            <a:off x="7283506" y="3549264"/>
            <a:ext cx="3663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Palatino Linotype" panose="02040502050505030304" pitchFamily="18" charset="0"/>
              </a:rPr>
              <a:t>All </a:t>
            </a:r>
            <a:r>
              <a:rPr lang="en-US" sz="1400" dirty="0" err="1">
                <a:latin typeface="Palatino Linotype" panose="02040502050505030304" pitchFamily="18" charset="0"/>
              </a:rPr>
              <a:t>subgradients</a:t>
            </a:r>
            <a:r>
              <a:rPr lang="en-US" sz="1400" dirty="0">
                <a:latin typeface="Palatino Linotype" panose="02040502050505030304" pitchFamily="18" charset="0"/>
              </a:rPr>
              <a:t> are bounded in our setting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2F42D7-DB7E-4C93-B72B-C08B72348E90}"/>
              </a:ext>
            </a:extLst>
          </p:cNvPr>
          <p:cNvSpPr txBox="1"/>
          <p:nvPr/>
        </p:nvSpPr>
        <p:spPr>
          <a:xfrm>
            <a:off x="7283506" y="4527052"/>
            <a:ext cx="10023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Palatino Linotype" panose="02040502050505030304" pitchFamily="18" charset="0"/>
              </a:rPr>
              <a:t>Convexity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817990-CA33-4DDF-BF69-C02C9F2A9D68}"/>
              </a:ext>
            </a:extLst>
          </p:cNvPr>
          <p:cNvSpPr txBox="1"/>
          <p:nvPr/>
        </p:nvSpPr>
        <p:spPr>
          <a:xfrm>
            <a:off x="7283506" y="5403492"/>
            <a:ext cx="19030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Palatino Linotype" panose="02040502050505030304" pitchFamily="18" charset="0"/>
              </a:rPr>
              <a:t>Subgradient</a:t>
            </a:r>
            <a:r>
              <a:rPr lang="en-US" sz="1400" dirty="0">
                <a:latin typeface="Palatino Linotype" panose="02040502050505030304" pitchFamily="18" charset="0"/>
              </a:rPr>
              <a:t> property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A33E21A9-E94F-4CFE-9459-29C3B7025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506" y="6003570"/>
            <a:ext cx="2932994" cy="276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C394D9E-EAE3-4761-8B23-B0529564A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4848" y="4355328"/>
            <a:ext cx="1540498" cy="563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4560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C607A-DF12-4B46-A372-70B683CF6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Projected </a:t>
            </a:r>
            <a:r>
              <a:rPr lang="en-US" dirty="0" err="1"/>
              <a:t>Subgradient</a:t>
            </a:r>
            <a:r>
              <a:rPr lang="en-US" dirty="0"/>
              <a:t> Method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C59DCC-80C6-45E4-9413-D7F4198AF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0" y="1521303"/>
            <a:ext cx="5461000" cy="67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34D048CD-E9FA-4B12-9613-AB18C4365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2354783"/>
            <a:ext cx="7264400" cy="67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6921224B-BD6B-4764-AA3D-4DEA51DC17B4}"/>
              </a:ext>
            </a:extLst>
          </p:cNvPr>
          <p:cNvSpPr/>
          <p:nvPr/>
        </p:nvSpPr>
        <p:spPr>
          <a:xfrm rot="16200000">
            <a:off x="5182555" y="1688258"/>
            <a:ext cx="218485" cy="2897734"/>
          </a:xfrm>
          <a:prstGeom prst="leftBrace">
            <a:avLst>
              <a:gd name="adj1" fmla="val 59127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F60E3E-5715-444B-99C5-935CB989AA01}"/>
              </a:ext>
            </a:extLst>
          </p:cNvPr>
          <p:cNvSpPr txBox="1"/>
          <p:nvPr/>
        </p:nvSpPr>
        <p:spPr>
          <a:xfrm>
            <a:off x="3794750" y="3246368"/>
            <a:ext cx="2799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Palatino Linotype" panose="02040502050505030304" pitchFamily="18" charset="0"/>
              </a:rPr>
              <a:t>First order Taylor approximation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5246D05-8BD3-4708-9012-67A91EA9E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11633"/>
            <a:ext cx="10757688" cy="256533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The same upper bounds as for the unconditional problem!</a:t>
            </a:r>
          </a:p>
          <a:p>
            <a:r>
              <a:rPr lang="en-US" dirty="0"/>
              <a:t>But what if the “local geometry” is not Euclidian?</a:t>
            </a:r>
          </a:p>
          <a:p>
            <a:endParaRPr lang="en-US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B5A4C70F-01E7-462E-8B2C-27CAB2B0364E}"/>
              </a:ext>
            </a:extLst>
          </p:cNvPr>
          <p:cNvSpPr/>
          <p:nvPr/>
        </p:nvSpPr>
        <p:spPr>
          <a:xfrm rot="16200000">
            <a:off x="7671291" y="2409450"/>
            <a:ext cx="218485" cy="1455350"/>
          </a:xfrm>
          <a:prstGeom prst="leftBrace">
            <a:avLst>
              <a:gd name="adj1" fmla="val 59127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2E6BD7-CFAA-4007-8D10-0C6F34B27D17}"/>
              </a:ext>
            </a:extLst>
          </p:cNvPr>
          <p:cNvSpPr txBox="1"/>
          <p:nvPr/>
        </p:nvSpPr>
        <p:spPr>
          <a:xfrm>
            <a:off x="7240962" y="3246367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Palatino Linotype" panose="02040502050505030304" pitchFamily="18" charset="0"/>
              </a:rPr>
              <a:t>Prox</a:t>
            </a:r>
            <a:r>
              <a:rPr lang="en-US" sz="1400" dirty="0">
                <a:latin typeface="Palatino Linotype" panose="02040502050505030304" pitchFamily="18" charset="0"/>
              </a:rPr>
              <a:t> - term</a:t>
            </a:r>
          </a:p>
        </p:txBody>
      </p:sp>
    </p:spTree>
    <p:extLst>
      <p:ext uri="{BB962C8B-B14F-4D97-AF65-F5344CB8AC3E}">
        <p14:creationId xmlns:p14="http://schemas.microsoft.com/office/powerpoint/2010/main" val="3531845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343764-A2BC-45F6-82D9-6CE07B0C321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60000"/>
            </a:schemeClr>
          </a:solidFill>
        </p:spPr>
        <p:txBody>
          <a:bodyPr/>
          <a:lstStyle/>
          <a:p>
            <a:r>
              <a:rPr lang="en-US" dirty="0"/>
              <a:t>Mirror Descent</a:t>
            </a:r>
          </a:p>
        </p:txBody>
      </p:sp>
      <p:pic>
        <p:nvPicPr>
          <p:cNvPr id="1028" name="Picture 4" descr="https://1.bp.blogspot.com/-xXf64DabL2M/WoZACxsjYYI/AAAAAAAAPZM/tmjfqhrhINgz-vkNziMHWaTIYuUDGEi_ACLcBGAs/s320/GIF.gif">
            <a:extLst>
              <a:ext uri="{FF2B5EF4-FFF2-40B4-BE49-F238E27FC236}">
                <a16:creationId xmlns:a16="http://schemas.microsoft.com/office/drawing/2014/main" id="{F8B29691-8D05-42C5-9071-D2A18F25464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1230312"/>
            <a:ext cx="3048000" cy="1714500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reflection stA="45000" dist="330200" dir="5400000" sy="-100000" algn="bl" rotWithShape="0"/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431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97FC99-C197-43D4-904F-BBC0FA3F4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Mirror Descent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4CAAECC6-9E20-4622-AE38-F25A4E196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600" y="1509027"/>
            <a:ext cx="46228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E79EA6B-EE2D-4159-B031-4281CA43B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933" y="1509027"/>
            <a:ext cx="800100" cy="33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7F28F52-535C-4704-A828-22350E788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40153"/>
            <a:ext cx="800100" cy="33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6E6AF4D-66C4-4038-99DA-18549447D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1287"/>
            <a:ext cx="10757688" cy="4211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        - Bregman divergence (distance) is induced by distance generating function: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Where DGF is “1” strongly convex </a:t>
            </a:r>
            <a:r>
              <a:rPr lang="en-US" dirty="0" err="1"/>
              <a:t>w.r.t.</a:t>
            </a:r>
            <a:r>
              <a:rPr lang="en-US" dirty="0"/>
              <a:t> primal norm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Idea: </a:t>
            </a:r>
            <a:r>
              <a:rPr lang="en-US" dirty="0"/>
              <a:t>choose primal norm (with corresponding) dual norm and suitable distance function to fit the geometry of the data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2889152D-EDB5-4880-9A04-F73849E5D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450" y="4252863"/>
            <a:ext cx="75311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AE58B65F-5425-46EE-B05C-717333ADF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894" y="3270250"/>
            <a:ext cx="4940300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3275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6725</TotalTime>
  <Words>420</Words>
  <Application>Microsoft Office PowerPoint</Application>
  <PresentationFormat>Widescreen</PresentationFormat>
  <Paragraphs>113</Paragraphs>
  <Slides>23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Palatino Linotype</vt:lpstr>
      <vt:lpstr>Office Theme</vt:lpstr>
      <vt:lpstr>Mirror Descent: from theory to practice</vt:lpstr>
      <vt:lpstr>Introduction</vt:lpstr>
      <vt:lpstr>Theory vs Practice in 1st order stochastic optimization in NN</vt:lpstr>
      <vt:lpstr>Optimal algorithm?</vt:lpstr>
      <vt:lpstr>(Projected) (Sub)gradient Descent</vt:lpstr>
      <vt:lpstr>(Projected) (Sub)gradient Descent</vt:lpstr>
      <vt:lpstr>Projected Subgradient Method</vt:lpstr>
      <vt:lpstr>Mirror Descent</vt:lpstr>
      <vt:lpstr>Mirror Descent</vt:lpstr>
      <vt:lpstr>Mirror Descent</vt:lpstr>
      <vt:lpstr>Mirror Descent</vt:lpstr>
      <vt:lpstr>Supremacy</vt:lpstr>
      <vt:lpstr>Supremacy</vt:lpstr>
      <vt:lpstr>Supremacy</vt:lpstr>
      <vt:lpstr>Supremacy</vt:lpstr>
      <vt:lpstr>Around local metric estimation</vt:lpstr>
      <vt:lpstr>Conclusion</vt:lpstr>
      <vt:lpstr>References</vt:lpstr>
      <vt:lpstr>References</vt:lpstr>
      <vt:lpstr>References</vt:lpstr>
      <vt:lpstr>SGDR</vt:lpstr>
      <vt:lpstr>Outline</vt:lpstr>
      <vt:lpstr>Problems with Adam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Даня Меркулов</dc:creator>
  <cp:lastModifiedBy>Даня Меркулов</cp:lastModifiedBy>
  <cp:revision>115</cp:revision>
  <dcterms:created xsi:type="dcterms:W3CDTF">2019-03-29T13:41:05Z</dcterms:created>
  <dcterms:modified xsi:type="dcterms:W3CDTF">2019-04-03T09:33:22Z</dcterms:modified>
</cp:coreProperties>
</file>